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96" r:id="rId4"/>
    <p:sldId id="292" r:id="rId5"/>
    <p:sldId id="305" r:id="rId6"/>
    <p:sldId id="306" r:id="rId7"/>
    <p:sldId id="258" r:id="rId8"/>
    <p:sldId id="307" r:id="rId9"/>
    <p:sldId id="290" r:id="rId10"/>
    <p:sldId id="300" r:id="rId11"/>
    <p:sldId id="308" r:id="rId12"/>
    <p:sldId id="309" r:id="rId13"/>
    <p:sldId id="301" r:id="rId14"/>
    <p:sldId id="302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2"/>
    <p:restoredTop sz="94631"/>
  </p:normalViewPr>
  <p:slideViewPr>
    <p:cSldViewPr>
      <p:cViewPr varScale="1">
        <p:scale>
          <a:sx n="43" d="100"/>
          <a:sy n="43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F122-F3BE-4B42-B708-6A5386D49DC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AD41-C8C9-4EF1-95F8-A7B80367D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="" xmlns:a16="http://schemas.microsoft.com/office/drawing/2014/main" id="{52738790-25D6-4C28-B1A3-37AD54996C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="" xmlns:a16="http://schemas.microsoft.com/office/drawing/2014/main" id="{F7694A9D-B8D5-4CF8-9034-23C4A6EC57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="" xmlns:a16="http://schemas.microsoft.com/office/drawing/2014/main" id="{15E69F8A-8C7A-4C81-862C-12DAB8833C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D96B5B-1369-4F8D-9F22-DFD5839919DC}" type="slidenum">
              <a:rPr lang="ar-SA" altLang="en-US"/>
              <a:pPr eaLnBrk="1" hangingPunct="1"/>
              <a:t>3</a:t>
            </a:fld>
            <a:endParaRPr lang="ar-EG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="" xmlns:a16="http://schemas.microsoft.com/office/drawing/2014/main" id="{EB5DCB8D-8DC1-49D0-B04E-B743747301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="" xmlns:a16="http://schemas.microsoft.com/office/drawing/2014/main" id="{B5220F5B-0BDA-40E2-B6B9-6E63500D24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="" xmlns:a16="http://schemas.microsoft.com/office/drawing/2014/main" id="{4DAF8811-B875-48B4-B00E-D71FBCAD19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9BE6DA-9535-4539-BF67-D7A8F25AF834}" type="slidenum">
              <a:rPr lang="ar-SA" altLang="en-US"/>
              <a:pPr eaLnBrk="1" hangingPunct="1"/>
              <a:t>7</a:t>
            </a:fld>
            <a:endParaRPr lang="ar-EG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="" xmlns:a16="http://schemas.microsoft.com/office/drawing/2014/main" id="{4EBE2012-9F06-4366-B5BD-C6586D0402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="" xmlns:a16="http://schemas.microsoft.com/office/drawing/2014/main" id="{7725FDB0-5936-4B30-9AF6-D46C9129E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="" xmlns:a16="http://schemas.microsoft.com/office/drawing/2014/main" id="{000B661E-95B1-4F4D-A12C-EF1BDDD35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2E05F4-7442-4746-97DE-220ECA7D276A}" type="slidenum">
              <a:rPr lang="ar-SA" altLang="en-US"/>
              <a:pPr eaLnBrk="1" hangingPunct="1"/>
              <a:t>10</a:t>
            </a:fld>
            <a:endParaRPr lang="ar-EG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="" xmlns:a16="http://schemas.microsoft.com/office/drawing/2014/main" id="{7E04DD52-AD88-40C1-873A-0B40248C8F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="" xmlns:a16="http://schemas.microsoft.com/office/drawing/2014/main" id="{3A40858D-D8C8-4F11-8503-3545A857B7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="" xmlns:a16="http://schemas.microsoft.com/office/drawing/2014/main" id="{D51A4F3A-4B58-42FA-B954-2C3A50713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3EF9A0-576F-441D-85BB-5190CE2127F5}" type="slidenum">
              <a:rPr lang="ar-SA" altLang="en-US"/>
              <a:pPr eaLnBrk="1" hangingPunct="1"/>
              <a:t>13</a:t>
            </a:fld>
            <a:endParaRPr lang="ar-E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96D5-E5AA-44EC-99F4-DB47069504A5}" type="datetimeFigureOut">
              <a:rPr lang="ar-SA" smtClean="0"/>
              <a:pPr/>
              <a:t>11/08/1441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A02A-35B5-4DD4-81E9-4D98A2E816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EG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اضطرابات </a:t>
            </a:r>
            <a:r>
              <a:rPr lang="ar-SA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</a:t>
            </a:r>
            <a:r>
              <a:rPr lang="ar-EG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تواصل</a:t>
            </a:r>
            <a:endParaRPr lang="ar-SA" sz="60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03244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  التواصل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هو العملية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التي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يتم من خلالها تبادل المعلومات والافكار والحاجات والرغبات بين المشاركين، وللتواصل عدة أشكال فهناك التواصل الشفوي، وهو الأكثر شيوعا بين الناس، ويتطلب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حدوثه وجود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متكلم ومستمع ورسالة، ولا يكون للرسالة معنى إلا بوجود لغة مشتركة بينهما، ويجب أن تكون حاسة السمع سليمة، وبالاضافة إلى تلك اللغة المنطوقة فإن اللغة المكتوبة تحقق نفس غاية التواصل،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كما يتم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التواصل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أيضا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من خلال الاشارات والايماءات وحركات الجسم وتعابير الوجه وغيرها وهو ما يسمى بالتواصل الغير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لفظي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ويحتاج ذلك النوع من التواصل إلى </a:t>
            </a:r>
            <a:r>
              <a:rPr lang="ar-EG" sz="2800" dirty="0" smtClean="0">
                <a:solidFill>
                  <a:schemeClr val="tx1"/>
                </a:solidFill>
                <a:ea typeface="Majalla UI"/>
              </a:rPr>
              <a:t>سلامة في </a:t>
            </a:r>
            <a:r>
              <a:rPr lang="ar-EG" sz="2800" dirty="0">
                <a:solidFill>
                  <a:schemeClr val="tx1"/>
                </a:solidFill>
                <a:ea typeface="Majalla UI"/>
              </a:rPr>
              <a:t>البصر.</a:t>
            </a:r>
            <a:endParaRPr lang="ar-SA" sz="2800" dirty="0">
              <a:solidFill>
                <a:schemeClr val="tx1"/>
              </a:solidFill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F04D3BA0-D869-4C54-8B90-5C4939E3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 rtl="1" eaLnBrk="1" hangingPunct="1">
              <a:buNone/>
            </a:pPr>
            <a:r>
              <a:rPr lang="ar-EG" altLang="en-US" sz="3000" b="1" dirty="0"/>
              <a:t>5- الأسباب الوظيفية: </a:t>
            </a:r>
            <a:r>
              <a:rPr lang="ar-EG" altLang="en-US" sz="3000" dirty="0"/>
              <a:t>أي وجود تلف في أجهزة الكلام والذي يؤدي إلى تلف عضوي بالأجهزة.</a:t>
            </a:r>
          </a:p>
          <a:p>
            <a:pPr marL="0" indent="0" algn="just" rtl="1" eaLnBrk="1" hangingPunct="1">
              <a:buNone/>
            </a:pPr>
            <a:endParaRPr lang="ar-EG" altLang="en-US" sz="3000" dirty="0"/>
          </a:p>
          <a:p>
            <a:pPr marL="0" indent="0" algn="just" rtl="1" eaLnBrk="1" hangingPunct="1">
              <a:buNone/>
            </a:pPr>
            <a:r>
              <a:rPr lang="ar-EG" altLang="en-US" sz="3000" b="1" dirty="0"/>
              <a:t>6- الأسباب النفسية: </a:t>
            </a:r>
            <a:r>
              <a:rPr lang="ar-EG" altLang="en-US" sz="3000" dirty="0"/>
              <a:t>إهمال الطفل وانعدام الأمن النفسي يؤثر على النمو اللغوي للطفل وكذلك القلق والتوتر وبعض الاضطرابات الانفعالية.</a:t>
            </a:r>
          </a:p>
          <a:p>
            <a:pPr marL="0" indent="0" algn="just" rtl="1" eaLnBrk="1" hangingPunct="1">
              <a:buNone/>
            </a:pPr>
            <a:endParaRPr lang="ar-EG" altLang="en-US" sz="3000" dirty="0"/>
          </a:p>
          <a:p>
            <a:pPr marL="0" indent="0" algn="just" rtl="1" eaLnBrk="1" hangingPunct="1">
              <a:buNone/>
            </a:pPr>
            <a:r>
              <a:rPr lang="ar-EG" altLang="en-US" sz="3000" b="1" dirty="0"/>
              <a:t>7- الأسباب المرتبطة بالإعاقات الأخرى: </a:t>
            </a:r>
            <a:r>
              <a:rPr lang="ar-EG" altLang="en-US" sz="3000" dirty="0"/>
              <a:t>تحدث عند الأفراد من ذوي الإعاقة العقلية فتؤدي إلى تأخر ظهور اللغة والتوقف عن الكلام.  </a:t>
            </a: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153EA1-1292-40B2-8111-EB49BB70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altLang="en-US" b="1" dirty="0"/>
              <a:t>خصائص ذوي اضطرابات التواصل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67633F-EAD8-46A1-98A1-96B467CAF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/>
              <a:t>1</a:t>
            </a:r>
            <a:r>
              <a:rPr lang="ar-EG" b="1" dirty="0" smtClean="0"/>
              <a:t>- الخصائص الاجتماعية والانفعالية: </a:t>
            </a:r>
            <a:r>
              <a:rPr lang="ar-EG" dirty="0" smtClean="0"/>
              <a:t>الشعور بالذنب والضيق والاحباط والعدوان والرفض والعزل أو الحماية الزائدة لها تأثير على نمو اللغة عند الأفراد.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dirty="0" smtClean="0"/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/>
              <a:t>2</a:t>
            </a:r>
            <a:r>
              <a:rPr lang="ar-EG" b="1" dirty="0" smtClean="0"/>
              <a:t>- الخصائص العقلية: </a:t>
            </a:r>
            <a:r>
              <a:rPr lang="ar-EG" dirty="0" smtClean="0"/>
              <a:t>نلاحظ تدني أداء ذوي اضطرابات التواصل على اختبارات التحصيل الأكاديمي بمقارنتهم بأقرانهم العاديين.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C6D2A7-4CB3-4538-BA69-CAF111A6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altLang="en-US" b="1" dirty="0"/>
              <a:t>تشخيص اضطرابات التواصل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0B2990-63AB-4A4E-96E2-D404F9137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ar-EG" dirty="0" smtClean="0"/>
              <a:t>هناك محكات للحكم على اضطرابات </a:t>
            </a:r>
            <a:r>
              <a:rPr lang="ar-EG" dirty="0"/>
              <a:t>التواصل </a:t>
            </a:r>
            <a:r>
              <a:rPr lang="ar-EG" dirty="0" smtClean="0"/>
              <a:t>تتمثل </a:t>
            </a:r>
            <a:r>
              <a:rPr lang="ar-EG" dirty="0"/>
              <a:t>في عدة أمور </a:t>
            </a:r>
            <a:r>
              <a:rPr lang="ar-EG" dirty="0" smtClean="0"/>
              <a:t>منها: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EG" dirty="0" smtClean="0"/>
              <a:t>1- اعاقة عملية التواصل.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EG" dirty="0" smtClean="0"/>
              <a:t>2- القدرات العقلية.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EG" dirty="0" smtClean="0"/>
              <a:t>3- القدرات السمعية.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ar-EG" dirty="0" smtClean="0"/>
              <a:t>4- العمر الزمني.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ar-EG" dirty="0" smtClean="0"/>
              <a:t>ومن ثم أخذ عينة كلامية للطفل وتطبيق اختبارات معرفية ونفسية ثم استشارة المتخصصون وأخيرا وضع خطة علاجية مناسبة لكل حالة.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778A35B8-2438-4F9E-95BA-90DE1C73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rtl="1" eaLnBrk="1" hangingPunct="1">
              <a:defRPr/>
            </a:pPr>
            <a:r>
              <a:rPr lang="ar-EG" b="1" dirty="0"/>
              <a:t>متطلبات التواصل في المرحلة المبكرة</a:t>
            </a:r>
            <a:endParaRPr lang="en-US" b="1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B5699BB3-5E75-42FE-9592-CEF62E2BF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 algn="r" rtl="1" eaLnBrk="1" hangingPunct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1- </a:t>
            </a:r>
            <a:r>
              <a:rPr lang="ar-EG" altLang="en-US" dirty="0"/>
              <a:t>القدرات البولوجية.</a:t>
            </a:r>
          </a:p>
          <a:p>
            <a:pPr marL="0" indent="0" algn="r" rtl="1" eaLnBrk="1" hangingPunct="1">
              <a:buNone/>
            </a:pPr>
            <a:r>
              <a:rPr lang="ar-EG" altLang="en-US" dirty="0"/>
              <a:t>2- وجود محيط لغوي.</a:t>
            </a:r>
          </a:p>
          <a:p>
            <a:pPr marL="0" indent="0" algn="r" rtl="1" eaLnBrk="1" hangingPunct="1">
              <a:buNone/>
            </a:pPr>
            <a:r>
              <a:rPr lang="ar-EG" altLang="en-US" dirty="0"/>
              <a:t>3- الحاجة للتواصل.</a:t>
            </a:r>
          </a:p>
          <a:p>
            <a:pPr marL="0" indent="0" algn="r" rtl="1" eaLnBrk="1" hangingPunct="1">
              <a:buNone/>
            </a:pPr>
            <a:r>
              <a:rPr lang="ar-EG" altLang="en-US" dirty="0"/>
              <a:t>4- القدرات المعرفية: ومنها المفاهيم، واللغة نظام من الرموز المجردة، والحدود الدنيا من الادراك.</a:t>
            </a:r>
          </a:p>
          <a:p>
            <a:pPr marL="0" indent="0" algn="r" rtl="1" eaLnBrk="1" hangingPunct="1">
              <a:buNone/>
            </a:pPr>
            <a:r>
              <a:rPr lang="ar-EG" altLang="en-US" dirty="0"/>
              <a:t>5- القدرات الاجتماعية.</a:t>
            </a:r>
          </a:p>
          <a:p>
            <a:pPr marL="0" indent="0" algn="r" rtl="1" eaLnBrk="1" hangingPunct="1">
              <a:buNone/>
            </a:pPr>
            <a:r>
              <a:rPr lang="ar-EG" altLang="en-US" sz="4400" b="1" dirty="0">
                <a:latin typeface="+mj-lt"/>
                <a:ea typeface="+mj-ea"/>
                <a:cs typeface="+mj-cs"/>
              </a:rPr>
              <a:t>أساليب التغلب على مشكلات التواصل لذوي الاحتباجات </a:t>
            </a:r>
            <a:r>
              <a:rPr lang="ar-EG" altLang="en-US" sz="4400" b="1" dirty="0" smtClean="0">
                <a:latin typeface="+mj-lt"/>
                <a:ea typeface="+mj-ea"/>
                <a:cs typeface="+mj-cs"/>
              </a:rPr>
              <a:t>الخاصة: </a:t>
            </a:r>
            <a:r>
              <a:rPr lang="ar-EG" altLang="en-US" dirty="0"/>
              <a:t>دراسة حالة الأسرة وتحديد نوع الاضطراب </a:t>
            </a:r>
            <a:r>
              <a:rPr lang="ar-EG" altLang="en-US" dirty="0" smtClean="0"/>
              <a:t>وسببه ومراقبة </a:t>
            </a:r>
            <a:r>
              <a:rPr lang="ar-EG" altLang="en-US" dirty="0"/>
              <a:t>الطفل والتنسيق مع الآباء وأخيرا وضع خطة للعلاج.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="" xmlns:a16="http://schemas.microsoft.com/office/drawing/2014/main" id="{B65D6E10-58CA-4292-A267-80229EC2E5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90600" y="260648"/>
            <a:ext cx="7772400" cy="116651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1">
              <a:defRPr/>
            </a:pPr>
            <a:r>
              <a:rPr lang="ar-SA" b="1" dirty="0">
                <a:solidFill>
                  <a:srgbClr val="FFFF00"/>
                </a:solidFill>
              </a:rPr>
              <a:t>    </a:t>
            </a:r>
            <a:r>
              <a:rPr lang="ar-SA" b="1" dirty="0"/>
              <a:t> </a:t>
            </a:r>
            <a:r>
              <a:rPr lang="ar-SA" b="1" dirty="0" smtClean="0"/>
              <a:t> </a:t>
            </a:r>
            <a:r>
              <a:rPr lang="ar-EG" b="1" dirty="0" smtClean="0"/>
              <a:t>دور المعلم في معالجة اضطرابات التواصل</a:t>
            </a:r>
            <a:endParaRPr lang="en-US" b="1" dirty="0">
              <a:cs typeface="Tahoma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56CBB637-8302-4A5C-89E7-342731272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1447800"/>
            <a:ext cx="7999040" cy="4789512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تحدث عزيزي الطالب عن هذا الدور</a:t>
            </a:r>
          </a:p>
          <a:p>
            <a:pPr marL="0" indent="0" algn="r" rtl="1">
              <a:buNone/>
            </a:pPr>
            <a:endParaRPr lang="ar-EG" altLang="en-US" dirty="0" smtClean="0">
              <a:cs typeface="Tahoma" panose="020B0604030504040204" pitchFamily="34" charset="0"/>
            </a:endParaRPr>
          </a:p>
          <a:p>
            <a:pPr marL="0" indent="0" algn="ctr" rtl="1">
              <a:buNone/>
            </a:pPr>
            <a:r>
              <a:rPr lang="ar-EG" altLang="en-US" sz="4000" b="1" dirty="0">
                <a:latin typeface="+mj-lt"/>
                <a:ea typeface="+mj-ea"/>
                <a:cs typeface="+mj-cs"/>
              </a:rPr>
              <a:t>علاج اضطرابات </a:t>
            </a:r>
            <a:r>
              <a:rPr lang="ar-EG" altLang="en-US" sz="4000" b="1" dirty="0" smtClean="0">
                <a:latin typeface="+mj-lt"/>
                <a:ea typeface="+mj-ea"/>
                <a:cs typeface="+mj-cs"/>
              </a:rPr>
              <a:t>التواصل</a:t>
            </a:r>
            <a:endParaRPr lang="ar-EG" altLang="en-US" sz="4000" b="1" dirty="0">
              <a:latin typeface="+mj-lt"/>
              <a:ea typeface="+mj-ea"/>
              <a:cs typeface="+mj-cs"/>
            </a:endParaRPr>
          </a:p>
          <a:p>
            <a:pPr marL="0" indent="0" algn="r" rtl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1- كشف الحالات وتقييمها ومعالجتهافي وقت مبكر</a:t>
            </a:r>
          </a:p>
          <a:p>
            <a:pPr marL="0" indent="0" algn="r" rtl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2- الاستعانة بأخصائي اضطرابات النطق.</a:t>
            </a:r>
          </a:p>
          <a:p>
            <a:pPr marL="0" indent="0" algn="r" rtl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3- اقفادة من قدرات المعلم في التأثير على الطلاب.</a:t>
            </a:r>
          </a:p>
          <a:p>
            <a:pPr marL="0" indent="0" algn="r" rtl="1">
              <a:buNone/>
            </a:pPr>
            <a:r>
              <a:rPr lang="ar-EG" altLang="en-US" dirty="0" smtClean="0">
                <a:cs typeface="Tahoma" panose="020B0604030504040204" pitchFamily="34" charset="0"/>
              </a:rPr>
              <a:t>4- قيام فريق كامل بالعلاج كالتواصل بين المعلم واخصائي النطق واللغة. </a:t>
            </a:r>
            <a:endParaRPr lang="en-US" altLang="en-US" dirty="0"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35C272-8CD7-4BB7-947F-62775216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9484"/>
          </a:xfrm>
        </p:spPr>
        <p:txBody>
          <a:bodyPr/>
          <a:lstStyle/>
          <a:p>
            <a:pPr algn="ctr"/>
            <a:r>
              <a:rPr lang="ar-EG" altLang="en-US" dirty="0" smtClean="0"/>
              <a:t>مكونات التواصل الطبيعي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769BB8-9C3B-4F12-8ADF-E11AD93AD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EG" altLang="en-US" sz="2400" dirty="0" smtClean="0">
                <a:ea typeface="Majalla UI"/>
              </a:rPr>
              <a:t>1- ا</a:t>
            </a:r>
            <a:r>
              <a:rPr lang="ar-EG" altLang="en-US" sz="2400" b="1" dirty="0" smtClean="0">
                <a:ea typeface="Majalla UI"/>
              </a:rPr>
              <a:t>لصوت:</a:t>
            </a:r>
            <a:r>
              <a:rPr lang="ar-EG" altLang="en-US" sz="2400" dirty="0" smtClean="0">
                <a:ea typeface="Majalla UI"/>
              </a:rPr>
              <a:t>وينتج عندما يهتز الوتران الصوتيان في الحنجرة بفعل تيارالهواء الذي يخرج من الرئتين أثناء عملية الزفير. </a:t>
            </a:r>
          </a:p>
          <a:p>
            <a:pPr marL="0" indent="0" algn="just" rtl="1">
              <a:buNone/>
            </a:pPr>
            <a:r>
              <a:rPr lang="ar-EG" altLang="en-US" sz="2400" dirty="0" smtClean="0">
                <a:ea typeface="Majalla UI"/>
              </a:rPr>
              <a:t>2- </a:t>
            </a:r>
            <a:r>
              <a:rPr lang="ar-EG" altLang="en-US" sz="2400" b="1" dirty="0" smtClean="0">
                <a:ea typeface="Majalla UI"/>
              </a:rPr>
              <a:t>النطق</a:t>
            </a:r>
            <a:r>
              <a:rPr lang="ar-EG" altLang="en-US" sz="2400" dirty="0" smtClean="0">
                <a:ea typeface="Majalla UI"/>
              </a:rPr>
              <a:t>:تلتقي أعضاء النطق مع بعضها في أماكن وأشكال مختلفة في الجهاز النطقي لتعدبل الصوت الصادر من الحنجرة وإنتاج الأصوات المرغوبة فيما يعرف بعملية النطق.</a:t>
            </a:r>
          </a:p>
          <a:p>
            <a:pPr marL="0" indent="0" algn="just" rtl="1">
              <a:buNone/>
            </a:pPr>
            <a:r>
              <a:rPr lang="ar-EG" altLang="en-US" sz="2400" dirty="0" smtClean="0">
                <a:ea typeface="Majalla UI"/>
              </a:rPr>
              <a:t>3- </a:t>
            </a:r>
            <a:r>
              <a:rPr lang="ar-EG" altLang="en-US" sz="2400" b="1" dirty="0" smtClean="0">
                <a:ea typeface="Majalla UI"/>
              </a:rPr>
              <a:t>اللغة:</a:t>
            </a:r>
            <a:r>
              <a:rPr lang="ar-EG" altLang="en-US" sz="2400" dirty="0" smtClean="0">
                <a:ea typeface="Majalla UI"/>
              </a:rPr>
              <a:t>هي نظام للتعبير عن المفاهيم باستخدام رموز وقواعد محددة، وقد تكون رموز صوتية أو كتابية أو إشارات، وتحتوي على خمسة هي</a:t>
            </a:r>
            <a:r>
              <a:rPr lang="ar-EG" altLang="en-US" sz="2400" dirty="0">
                <a:ea typeface="Majalla UI"/>
              </a:rPr>
              <a:t>: </a:t>
            </a:r>
            <a:r>
              <a:rPr lang="ar-EG" altLang="en-US" sz="2400" dirty="0" smtClean="0">
                <a:ea typeface="Majalla UI"/>
              </a:rPr>
              <a:t>الأصوات اللغوية </a:t>
            </a:r>
            <a:r>
              <a:rPr lang="ar-EG" altLang="en-US" sz="2400" dirty="0">
                <a:ea typeface="Majalla UI"/>
              </a:rPr>
              <a:t>والنظام </a:t>
            </a:r>
            <a:r>
              <a:rPr lang="ar-EG" altLang="en-US" sz="2400" dirty="0" smtClean="0">
                <a:ea typeface="Majalla UI"/>
              </a:rPr>
              <a:t>الصوتي والنظام الصرفي والنظام النحوي والنظام الدلالي والاستخدام</a:t>
            </a:r>
          </a:p>
          <a:p>
            <a:pPr marL="0" indent="0" algn="just" rtl="1">
              <a:buNone/>
            </a:pPr>
            <a:r>
              <a:rPr lang="ar-EG" altLang="en-US" sz="2400" dirty="0" smtClean="0">
                <a:ea typeface="Majalla UI"/>
              </a:rPr>
              <a:t>( البراجماتيكا).</a:t>
            </a:r>
          </a:p>
          <a:p>
            <a:pPr marL="0" indent="0" algn="just">
              <a:buNone/>
            </a:pPr>
            <a:r>
              <a:rPr lang="ar-EG" altLang="en-US" sz="2400" dirty="0" smtClean="0">
                <a:ea typeface="Majalla UI"/>
              </a:rPr>
              <a:t>4- </a:t>
            </a:r>
            <a:r>
              <a:rPr lang="ar-EG" altLang="en-US" sz="2400" b="1" dirty="0" smtClean="0">
                <a:ea typeface="Majalla UI"/>
              </a:rPr>
              <a:t>الطلاقة:</a:t>
            </a:r>
            <a:r>
              <a:rPr lang="ar-EG" altLang="en-US" sz="2400" dirty="0" smtClean="0">
                <a:ea typeface="Majalla UI"/>
              </a:rPr>
              <a:t>وهي قدرة الانسان على التحدث بشكل متواصل وسلس بأقل مجهود، ويؤدي الاضطراب فيها إلى الثأثأة أو سرعة الكلام وعدم القدرة على توصيل الرسالة </a:t>
            </a:r>
          </a:p>
          <a:p>
            <a:pPr marL="0" indent="0" algn="just">
              <a:buNone/>
            </a:pPr>
            <a:r>
              <a:rPr lang="ar-EG" altLang="en-US" sz="2400" dirty="0" smtClean="0">
                <a:ea typeface="Majalla UI"/>
              </a:rPr>
              <a:t>5- ا</a:t>
            </a:r>
            <a:r>
              <a:rPr lang="ar-EG" altLang="en-US" sz="2400" b="1" dirty="0" smtClean="0">
                <a:ea typeface="Majalla UI"/>
              </a:rPr>
              <a:t>لسمع </a:t>
            </a:r>
            <a:r>
              <a:rPr lang="ar-EG" altLang="en-US" sz="2400" dirty="0" smtClean="0">
                <a:ea typeface="Majalla UI"/>
              </a:rPr>
              <a:t>: هو الجهاز المسؤول عن استقبال اللغة ويتكون من الأذن والعصب السمعي ومركز لسمع في الدماغ.</a:t>
            </a:r>
            <a:endParaRPr lang="ar-EG" altLang="en-US" sz="2400" dirty="0">
              <a:ea typeface="Majalla UI"/>
            </a:endParaRPr>
          </a:p>
          <a:p>
            <a:pPr marL="0" indent="0" algn="r" rtl="1">
              <a:buNone/>
            </a:pPr>
            <a:r>
              <a:rPr lang="ar-EG" altLang="en-US" sz="2400" dirty="0" smtClean="0">
                <a:ea typeface="Majalla UI"/>
              </a:rPr>
              <a:t> </a:t>
            </a:r>
            <a:endParaRPr lang="ar-EG" altLang="en-US" sz="2400" dirty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17774062-13D8-4B96-B6E0-C66407B68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rtl="1" eaLnBrk="1" hangingPunct="1">
              <a:defRPr/>
            </a:pPr>
            <a:r>
              <a:rPr lang="ar-SA" dirty="0">
                <a:solidFill>
                  <a:srgbClr val="FFFF00"/>
                </a:solidFill>
              </a:rPr>
              <a:t>   </a:t>
            </a:r>
            <a:r>
              <a:rPr lang="ar-EG" dirty="0" smtClean="0">
                <a:solidFill>
                  <a:srgbClr val="FFFF00"/>
                </a:solidFill>
              </a:rPr>
              <a:t> </a:t>
            </a:r>
            <a:r>
              <a:rPr lang="ar-EG" b="1" dirty="0"/>
              <a:t>أنواع</a:t>
            </a:r>
            <a:r>
              <a:rPr lang="ar-EG" dirty="0" smtClean="0">
                <a:solidFill>
                  <a:srgbClr val="FFFF00"/>
                </a:solidFill>
              </a:rPr>
              <a:t> </a:t>
            </a:r>
            <a:r>
              <a:rPr lang="ar-EG" b="1" dirty="0" smtClean="0"/>
              <a:t>اضطرابات </a:t>
            </a:r>
            <a:r>
              <a:rPr lang="ar-EG" b="1" dirty="0"/>
              <a:t>التواصل 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 </a:t>
            </a:r>
            <a:r>
              <a:rPr lang="ar-EG" b="1" dirty="0"/>
              <a:t>أولا: </a:t>
            </a:r>
            <a:r>
              <a:rPr lang="ar-EG" b="1" dirty="0" smtClean="0"/>
              <a:t>اضطرابات النطق </a:t>
            </a:r>
            <a:endParaRPr lang="en-US" b="1" dirty="0">
              <a:cs typeface="Tahoma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E660419E-C161-48A4-A1E0-5AEF8AA913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5344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EG" altLang="en-US" b="1" dirty="0" smtClean="0"/>
              <a:t>1- الحذف: </a:t>
            </a:r>
            <a:r>
              <a:rPr lang="ar-EG" altLang="en-US" dirty="0" smtClean="0"/>
              <a:t>ويقصد به أن يحذف الفرد حرفا، وتكون طبيعية حتى سن المدرسة ولكنها لاتعتبر كذلك فيما بعد. </a:t>
            </a:r>
          </a:p>
          <a:p>
            <a:pPr marL="0" indent="0">
              <a:buNone/>
            </a:pPr>
            <a:endParaRPr lang="ar-EG" altLang="en-US" dirty="0" smtClean="0"/>
          </a:p>
          <a:p>
            <a:pPr marL="0" indent="0">
              <a:buNone/>
            </a:pPr>
            <a:r>
              <a:rPr lang="ar-EG" altLang="en-US" b="1" dirty="0" smtClean="0"/>
              <a:t>2- الاضافة: </a:t>
            </a:r>
            <a:r>
              <a:rPr lang="ar-EG" altLang="en-US" dirty="0" smtClean="0"/>
              <a:t>وهي أن يضيف الشخص حرفا جديدا للكلمة،</a:t>
            </a:r>
            <a:r>
              <a:rPr lang="ar-EG" altLang="en-US" dirty="0"/>
              <a:t> وتكون طبيعية حتى سن المدرسة ولكنها لاتعتبر كذلك فيما بعد</a:t>
            </a:r>
            <a:r>
              <a:rPr lang="ar-EG" altLang="en-US" dirty="0" smtClean="0"/>
              <a:t>.</a:t>
            </a:r>
          </a:p>
          <a:p>
            <a:pPr marL="0" indent="0">
              <a:buNone/>
            </a:pPr>
            <a:endParaRPr lang="ar-EG" altLang="en-US" dirty="0"/>
          </a:p>
          <a:p>
            <a:pPr marL="0" indent="0">
              <a:buNone/>
            </a:pPr>
            <a:r>
              <a:rPr lang="ar-EG" altLang="en-US" b="1" dirty="0" smtClean="0"/>
              <a:t>3- الابدال: </a:t>
            </a:r>
            <a:r>
              <a:rPr lang="ar-EG" altLang="en-US" dirty="0" smtClean="0"/>
              <a:t>وفيه يبدل الفرد حرفا بحرف أخر،</a:t>
            </a:r>
            <a:r>
              <a:rPr lang="ar-EG" altLang="en-US" dirty="0"/>
              <a:t> وتكون طبيعية حتى سن المدرسة ولكنها لاتعتبر كذلك فيما بعد</a:t>
            </a:r>
            <a:r>
              <a:rPr lang="ar-EG" altLang="en-US" dirty="0" smtClean="0"/>
              <a:t>.</a:t>
            </a:r>
          </a:p>
          <a:p>
            <a:pPr marL="0" indent="0">
              <a:buNone/>
            </a:pPr>
            <a:endParaRPr lang="ar-EG" altLang="en-US" dirty="0"/>
          </a:p>
          <a:p>
            <a:pPr marL="0" indent="0">
              <a:buNone/>
            </a:pPr>
            <a:r>
              <a:rPr lang="ar-EG" altLang="en-US" b="1" dirty="0" smtClean="0"/>
              <a:t>4- التشويه: </a:t>
            </a:r>
            <a:r>
              <a:rPr lang="ar-EG" altLang="en-US" dirty="0" smtClean="0"/>
              <a:t>وهي أن ينطق الفرد الكلمات بطريقة غير المألوفة في مجتمعه،</a:t>
            </a:r>
            <a:r>
              <a:rPr lang="ar-EG" altLang="en-US" dirty="0"/>
              <a:t> وتكون طبيعية حتى سن المدرسة ولكنها لاتعتبر كذلك فيما بعد</a:t>
            </a:r>
            <a:r>
              <a:rPr lang="ar-EG" altLang="en-US" dirty="0" smtClean="0"/>
              <a:t>. </a:t>
            </a:r>
            <a:endParaRPr lang="ar-EG" altLang="en-US" dirty="0"/>
          </a:p>
          <a:p>
            <a:pPr marL="0" indent="0" algn="r" rtl="1" eaLnBrk="1" hangingPunct="1">
              <a:buNone/>
            </a:pPr>
            <a:r>
              <a:rPr lang="ar-EG" altLang="en-US" dirty="0" smtClean="0"/>
              <a:t> </a:t>
            </a:r>
            <a:endParaRPr lang="ar-SA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532422-E27F-4A00-B7B9-5B1FC794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altLang="en-US" b="1" dirty="0" smtClean="0"/>
              <a:t>    ثانيا: اضطرابات </a:t>
            </a:r>
            <a:r>
              <a:rPr lang="ar-EG" altLang="en-US" b="1" dirty="0"/>
              <a:t>الصوت</a:t>
            </a:r>
            <a:endParaRPr lang="en-US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EB01A6-FE53-4E08-82F2-BB78BD9F2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911825"/>
          </a:xfrm>
        </p:spPr>
        <p:txBody>
          <a:bodyPr>
            <a:normAutofit lnSpcReduction="10000"/>
          </a:bodyPr>
          <a:lstStyle/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dirty="0" smtClean="0"/>
              <a:t>ويقصد بها الاضطرابات اللغوية المتعلقة بدرجة الصوت من حيث الشدة كارتفاعه أو انخفاضه أو نوعيته.</a:t>
            </a:r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sz="4400" b="1" dirty="0">
              <a:latin typeface="+mj-lt"/>
              <a:ea typeface="+mj-ea"/>
              <a:cs typeface="+mj-cs"/>
            </a:endParaRPr>
          </a:p>
          <a:p>
            <a:pPr marL="0" indent="0" algn="ct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sz="4400" b="1" dirty="0" smtClean="0">
                <a:latin typeface="+mj-lt"/>
                <a:ea typeface="+mj-ea"/>
                <a:cs typeface="+mj-cs"/>
              </a:rPr>
              <a:t>ثالثا</a:t>
            </a:r>
            <a:r>
              <a:rPr lang="ar-EG" sz="4400" b="1" dirty="0">
                <a:latin typeface="+mj-lt"/>
                <a:ea typeface="+mj-ea"/>
                <a:cs typeface="+mj-cs"/>
              </a:rPr>
              <a:t>: اضطرابات الكلام </a:t>
            </a:r>
            <a:endParaRPr lang="ar-EG" sz="4400" b="1" dirty="0" smtClean="0">
              <a:latin typeface="+mj-lt"/>
              <a:ea typeface="+mj-ea"/>
              <a:cs typeface="+mj-cs"/>
            </a:endParaRP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/>
              <a:t>1- الثأثأة </a:t>
            </a:r>
            <a:r>
              <a:rPr lang="ar-EG" dirty="0"/>
              <a:t>: تكرار الحرف الأول من الكلمة عدة مرات أو يتردد في نطقه عددا من </a:t>
            </a:r>
            <a:r>
              <a:rPr lang="ar-EG" dirty="0" smtClean="0"/>
              <a:t>المرات ويصاحبة حالة جسمية كتعبيرات وجه أو حركة اليدين.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2- السرعة الزائدة في الكلام: </a:t>
            </a:r>
            <a:r>
              <a:rPr lang="ar-EG" dirty="0" smtClean="0"/>
              <a:t>يزيد المتحدث من سرعته في الكلام، مما يؤدي إلى صعوبة فهم المتحدث.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358A94-92C3-4CB1-A17D-8C25358E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EG" altLang="en-US" sz="4000" b="1" dirty="0"/>
              <a:t>رابعا: اضطرابات اللغة</a:t>
            </a:r>
            <a:endParaRPr lang="en-US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C2FC9D-9837-4E1C-A86E-63EF398C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89437"/>
          </a:xfrm>
        </p:spPr>
        <p:txBody>
          <a:bodyPr>
            <a:normAutofit/>
          </a:bodyPr>
          <a:lstStyle/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dirty="0"/>
              <a:t>ويقصد بها تلك الاضطرابات التي تخص اللغة نفسهامن حيث تأخرها، أوتركيبها أو معناها وقواعدها أو صعوبة قراءتها أو كتابتها.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1- تأخر ظور اللغة</a:t>
            </a:r>
            <a:r>
              <a:rPr lang="ar-EG" dirty="0" smtClean="0"/>
              <a:t>: تأخر نطق الطفل للكلمات في سنوات عمره الطبيعية في وقتها بل يتأخر لسنوات تالية، وقلة المحصول اللغوي مما يسبب مشكلات القرأة والكتابة فيما بعد.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2- صعوبة الكتابة</a:t>
            </a:r>
            <a:r>
              <a:rPr lang="ar-EG" dirty="0" smtClean="0"/>
              <a:t>: لايستطيع الفرد كتابة ما هو متوقع منه في عمره الزمني مثل أقرانه، فمستواه أقل عنهم بكثير.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BC2AF1-D675-4267-8C1C-4DD7F8E4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ar-EG" altLang="en-US" dirty="0"/>
              <a:t>    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106B6E-8CBE-450B-9D62-C02B0601C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3- صعوبة التذكر والتعبير: </a:t>
            </a:r>
            <a:r>
              <a:rPr lang="ar-EG" dirty="0" smtClean="0"/>
              <a:t>ويقصد بذلك صعوبة تذكر الكلمة المناسبة في المكان المناسب ومن ثم التعبير عنها، وفي هذه الحالة يلجأ الفرد إلى وضع أية مفردة بدلا من تلك الكلمة.</a:t>
            </a:r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dirty="0" smtClean="0"/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4- فقدان القدرة على فهم اللغة وإصدارها: </a:t>
            </a:r>
            <a:r>
              <a:rPr lang="ar-EG" dirty="0" smtClean="0"/>
              <a:t>لايستطيع الطفل فهم اللغة المنطوقة، ولا يستطيع أن يعبر عن نفسه لفظيا بطريقة مفهومة، وفدان القدرة على فهم اللغة واصدارها</a:t>
            </a:r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dirty="0" smtClean="0"/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5- صوبة فهم الكلمات أو الجمل: </a:t>
            </a:r>
            <a:r>
              <a:rPr lang="ar-EG" dirty="0" smtClean="0"/>
              <a:t>وهي صعوبه فهم الكلمة أو الجملة المسموعهويكرر الكلمات دون فهمها.</a:t>
            </a:r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dirty="0" smtClean="0"/>
          </a:p>
          <a:p>
            <a:pPr marL="0" indent="0" algn="r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CBD2736A-E4A2-41BE-BF36-94D0A3C14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r" rtl="1" eaLnBrk="1" hangingPunct="1">
              <a:defRPr/>
            </a:pPr>
            <a:r>
              <a:rPr lang="ar-SA" dirty="0">
                <a:solidFill>
                  <a:srgbClr val="FFFF00"/>
                </a:solidFill>
              </a:rPr>
              <a:t>              </a:t>
            </a:r>
            <a:r>
              <a:rPr lang="ar-EG" dirty="0">
                <a:solidFill>
                  <a:srgbClr val="FFFF00"/>
                </a:solidFill>
              </a:rPr>
              <a:t>    </a:t>
            </a:r>
            <a:r>
              <a:rPr lang="ar-SA" dirty="0">
                <a:solidFill>
                  <a:srgbClr val="FFFF00"/>
                </a:solidFill>
              </a:rPr>
              <a:t> </a:t>
            </a:r>
            <a:endParaRPr lang="en-US" b="1" dirty="0">
              <a:cs typeface="Tahoma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0A7B942-BAF6-4834-AD25-7E138FD715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291264" cy="5184576"/>
          </a:xfrm>
        </p:spPr>
        <p:txBody>
          <a:bodyPr>
            <a:normAutofit/>
          </a:bodyPr>
          <a:lstStyle/>
          <a:p>
            <a:pPr marL="0" indent="0" algn="just" rtl="1" eaLnBrk="1" hangingPunct="1">
              <a:lnSpc>
                <a:spcPct val="80000"/>
              </a:lnSpc>
              <a:buNone/>
              <a:defRPr/>
            </a:pPr>
            <a:r>
              <a:rPr lang="ar-EG" b="1" dirty="0"/>
              <a:t>6- صعوبة القراءة: </a:t>
            </a:r>
          </a:p>
          <a:p>
            <a:pPr marL="0" indent="0" algn="just" rtl="1" eaLnBrk="1" hangingPunct="1">
              <a:lnSpc>
                <a:spcPct val="80000"/>
              </a:lnSpc>
              <a:buNone/>
              <a:defRPr/>
            </a:pPr>
            <a:r>
              <a:rPr lang="ar-EG" dirty="0"/>
              <a:t>في هذه الحالة لا يستطيع الطفل أن يقرأ بشكلصحيح المادة </a:t>
            </a:r>
            <a:r>
              <a:rPr lang="ar-EG" dirty="0" smtClean="0"/>
              <a:t>المكتوبة والمتوقع </a:t>
            </a:r>
            <a:r>
              <a:rPr lang="ar-EG" dirty="0"/>
              <a:t>قراءتها ممن هم في نفس عمره الزمني، فهو يقرأ في مستوى أقل عما يتوقع منه.</a:t>
            </a:r>
          </a:p>
          <a:p>
            <a:pPr marL="0" indent="0" algn="just" rtl="1" eaLnBrk="1" hangingPunct="1">
              <a:lnSpc>
                <a:spcPct val="80000"/>
              </a:lnSpc>
              <a:buNone/>
              <a:defRPr/>
            </a:pPr>
            <a:endParaRPr lang="ar-EG" dirty="0"/>
          </a:p>
          <a:p>
            <a:pPr marL="0" indent="0" algn="just" rtl="1" eaLnBrk="1" hangingPunct="1">
              <a:lnSpc>
                <a:spcPct val="80000"/>
              </a:lnSpc>
              <a:buNone/>
              <a:defRPr/>
            </a:pPr>
            <a:r>
              <a:rPr lang="ar-EG" b="1" dirty="0"/>
              <a:t>7- صعوبة تركيب الجملة:</a:t>
            </a:r>
          </a:p>
          <a:p>
            <a:pPr marL="0" indent="0" algn="just" rtl="1" eaLnBrk="1" hangingPunct="1">
              <a:lnSpc>
                <a:spcPct val="80000"/>
              </a:lnSpc>
              <a:buNone/>
              <a:defRPr/>
            </a:pPr>
            <a:r>
              <a:rPr lang="ar-EG" dirty="0"/>
              <a:t>يقصد بذلك صعوبة تركيب كلمات الجملة من حيث قواعد اللغة ومعناها لتعطي المعنى الصحيح، وفي هذه الحالة يعاني الطفل صعوبة وضع الكلمة المناسبة في المكان المناسب.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B6A4-E470-428F-AA10-69377AE1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en-US" b="1" dirty="0"/>
              <a:t>    </a:t>
            </a:r>
            <a:r>
              <a:rPr lang="ar-EG" b="1" dirty="0"/>
              <a:t>أسباب اضطرابات التواصل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556735-8F2C-4D07-AA45-7D188BB23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 smtClean="0"/>
              <a:t>1- الاسباب </a:t>
            </a:r>
            <a:r>
              <a:rPr lang="ar-EG" b="1" dirty="0"/>
              <a:t>العصبية: </a:t>
            </a:r>
            <a:r>
              <a:rPr lang="ar-EG" dirty="0"/>
              <a:t>وهي المرتبطة بالجهاز العصبي المركزيوما يحدث به من تلف أو إصابة سواء كان ذلك قبل أو أثناء أو بعد عملية الولادة، </a:t>
            </a:r>
            <a:r>
              <a:rPr lang="ar-EG" dirty="0" smtClean="0"/>
              <a:t>كأمراض المسؤل عنها الجهاز العصبي المركزي أو الطرفي: كالاصابات </a:t>
            </a:r>
            <a:r>
              <a:rPr lang="ar-EG" dirty="0"/>
              <a:t>الدماغية ، وانخفاض مستوى الذكاء ومتلازمة </a:t>
            </a:r>
            <a:r>
              <a:rPr lang="ar-EG" dirty="0" smtClean="0"/>
              <a:t>داون، </a:t>
            </a:r>
            <a:r>
              <a:rPr lang="ar-EG" dirty="0"/>
              <a:t>والشق الحنكي </a:t>
            </a:r>
            <a:r>
              <a:rPr lang="ar-EG" dirty="0" smtClean="0"/>
              <a:t>(الشفة الأرنبية)، </a:t>
            </a:r>
            <a:r>
              <a:rPr lang="ar-EG" dirty="0"/>
              <a:t>والتشوهات الخلقية </a:t>
            </a:r>
            <a:r>
              <a:rPr lang="ar-EG" sz="2400" b="1" dirty="0" smtClean="0"/>
              <a:t>. 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ar-EG" sz="2400" b="1" dirty="0" smtClean="0"/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sz="2400" b="1" dirty="0" smtClean="0"/>
              <a:t>2</a:t>
            </a:r>
            <a:r>
              <a:rPr lang="ar-EG" b="1" dirty="0"/>
              <a:t>-  الاسباب العضوية: </a:t>
            </a:r>
            <a:r>
              <a:rPr lang="ar-EG" dirty="0"/>
              <a:t>قد يكون السبب اضطرابات كروموسومية أو فسيولوجية أو بيئية يتعرض لها الفرد وتسبب خللا أو ضعفا في الأجهزة العضوية المسؤولة عن الكلام وتتمثل في :</a:t>
            </a:r>
          </a:p>
          <a:p>
            <a:pPr marL="0" indent="0" algn="just" rtl="1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EG" b="1" dirty="0"/>
              <a:t>أ- جهاز النطق والكلام : </a:t>
            </a:r>
            <a:r>
              <a:rPr lang="ar-EG" dirty="0"/>
              <a:t>مثل الأذن والحنجرة واللسان والشفتان وسقف الحلق والأسنان فأي خلل في هذه الأجزاء قد يؤدي إلى اضطرابات كلامية.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ar-EG" b="1" dirty="0"/>
              <a:t>ب- الدماغ: </a:t>
            </a:r>
            <a:r>
              <a:rPr lang="ar-EG" dirty="0"/>
              <a:t>وعندما يتأثر الدماغ بأي خلل قد يؤدي إلى اضطرابات النطق والكلام.</a:t>
            </a:r>
          </a:p>
          <a:p>
            <a:pPr marL="0" indent="0" algn="just">
              <a:buNone/>
            </a:pPr>
            <a:endParaRPr lang="ar-EG" dirty="0"/>
          </a:p>
          <a:p>
            <a:pPr marL="0" indent="0" algn="just">
              <a:buNone/>
            </a:pPr>
            <a:r>
              <a:rPr lang="ar-EG" b="1" dirty="0"/>
              <a:t>3- أسباب مرتبطة بالتنشئة الاجتماعية: </a:t>
            </a:r>
            <a:r>
              <a:rPr lang="ar-EG" dirty="0"/>
              <a:t>تعرض الأطفال لضغوط نفسية وجسدية كالعقاب الجسدي من قبل الوالدين، وقلة التدريب والحرمان الأسري يؤثر على المحصول اللغوي.</a:t>
            </a:r>
          </a:p>
          <a:p>
            <a:pPr marL="0" indent="0" algn="just">
              <a:buNone/>
            </a:pPr>
            <a:endParaRPr lang="ar-EG" dirty="0"/>
          </a:p>
          <a:p>
            <a:pPr marL="0" indent="0" algn="just">
              <a:buNone/>
            </a:pPr>
            <a:r>
              <a:rPr lang="ar-EG" b="1" dirty="0"/>
              <a:t>4- الأسباب التعليمية: </a:t>
            </a:r>
            <a:r>
              <a:rPr lang="ar-EG" dirty="0"/>
              <a:t>إن مهارات اللغة والكلام مهارات متعلمة لذلك قد يحدث اضطراب في طبيعة التفاعل مما يؤثر في النمو اللغوي فيجب توفير بيئة تعليمية مناسبة للطفل.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808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1080</Words>
  <Application>Microsoft Office PowerPoint</Application>
  <PresentationFormat>On-screen Show (4:3)</PresentationFormat>
  <Paragraphs>86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اضطرابات التواصل</vt:lpstr>
      <vt:lpstr>مكونات التواصل الطبيعي</vt:lpstr>
      <vt:lpstr>    أنواع اضطرابات التواصل   أولا: اضطرابات النطق </vt:lpstr>
      <vt:lpstr>    ثانيا: اضطرابات الصوت</vt:lpstr>
      <vt:lpstr>رابعا: اضطرابات اللغة</vt:lpstr>
      <vt:lpstr>    </vt:lpstr>
      <vt:lpstr>                   </vt:lpstr>
      <vt:lpstr>    أسباب اضطرابات التواصل</vt:lpstr>
      <vt:lpstr>PowerPoint Presentation</vt:lpstr>
      <vt:lpstr>PowerPoint Presentation</vt:lpstr>
      <vt:lpstr>خصائص ذوي اضطرابات التواصل</vt:lpstr>
      <vt:lpstr>تشخيص اضطرابات التواصل</vt:lpstr>
      <vt:lpstr>متطلبات التواصل في المرحلة المبكرة</vt:lpstr>
      <vt:lpstr>      دور المعلم في معالجة اضطرابات التواصل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التواصل مع أطفال التوحد</dc:title>
  <dc:creator>eman.shokr@fedu.bu.edu.eg</dc:creator>
  <cp:lastModifiedBy>Afaf</cp:lastModifiedBy>
  <cp:revision>69</cp:revision>
  <dcterms:created xsi:type="dcterms:W3CDTF">2020-03-17T06:25:40Z</dcterms:created>
  <dcterms:modified xsi:type="dcterms:W3CDTF">2020-04-04T21:27:46Z</dcterms:modified>
</cp:coreProperties>
</file>